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7" r:id="rId4"/>
    <p:sldId id="281" r:id="rId5"/>
    <p:sldId id="263" r:id="rId6"/>
    <p:sldId id="264" r:id="rId7"/>
    <p:sldId id="273" r:id="rId8"/>
    <p:sldId id="271" r:id="rId9"/>
    <p:sldId id="266" r:id="rId10"/>
    <p:sldId id="258" r:id="rId11"/>
    <p:sldId id="259" r:id="rId12"/>
    <p:sldId id="260" r:id="rId13"/>
    <p:sldId id="261" r:id="rId14"/>
    <p:sldId id="262" r:id="rId15"/>
    <p:sldId id="267" r:id="rId16"/>
    <p:sldId id="268" r:id="rId17"/>
    <p:sldId id="274" r:id="rId18"/>
    <p:sldId id="265" r:id="rId19"/>
    <p:sldId id="270" r:id="rId20"/>
    <p:sldId id="275" r:id="rId21"/>
    <p:sldId id="272" r:id="rId22"/>
    <p:sldId id="276" r:id="rId23"/>
    <p:sldId id="277" r:id="rId24"/>
    <p:sldId id="278" r:id="rId25"/>
    <p:sldId id="280" r:id="rId26"/>
    <p:sldId id="279" r:id="rId27"/>
    <p:sldId id="288" r:id="rId28"/>
    <p:sldId id="282" r:id="rId29"/>
    <p:sldId id="283" r:id="rId30"/>
    <p:sldId id="284" r:id="rId31"/>
    <p:sldId id="285" r:id="rId32"/>
    <p:sldId id="287" r:id="rId33"/>
    <p:sldId id="289" r:id="rId34"/>
    <p:sldId id="290" r:id="rId35"/>
    <p:sldId id="292" r:id="rId36"/>
    <p:sldId id="293" r:id="rId37"/>
    <p:sldId id="294" r:id="rId38"/>
    <p:sldId id="291" r:id="rId39"/>
    <p:sldId id="300" r:id="rId40"/>
    <p:sldId id="297" r:id="rId41"/>
    <p:sldId id="295" r:id="rId42"/>
    <p:sldId id="296" r:id="rId43"/>
    <p:sldId id="298" r:id="rId44"/>
    <p:sldId id="299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46BC0-2441-412D-B7ED-6F9F31E7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2BCE5C-B78B-4378-B0B9-A84AA4352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E405E0-7A8F-4B26-BDD0-80FAF856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8D28ED-C85A-41E9-A740-A288A700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EF125D-5DC2-45E1-BCC0-FEF5E3ECA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81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D1C8D-135C-4787-8500-75B36DCF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374663-F13D-4F8A-B2C2-DC2885481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B37CD-11F6-42E5-9CE3-1B36AB80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52C309-5C2A-4C6A-BBB8-6E4C5E73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123DE-7BEA-47D3-A1E3-0A90763D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33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8AE26-50D3-4877-BED7-07E831FC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A7BFEB-EA69-4581-9835-A8FAD04C9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5F7A34-8AC3-432D-8093-7BB6CEAC0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4A2F0-97E3-4D68-965D-D8BF5CA7E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96B68A-94E6-4EF4-B522-46BAA6C8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78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B5083-EA4D-420E-868A-E847F281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76C435-C7FF-4D90-BB60-FC178DD24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6C3A0E-9845-4B9A-97BD-089357452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DD8221-8A2B-41BF-B1FA-677908925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F82735-E426-4612-BFC6-5B5C4EEEE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296722-2E19-4D5E-938F-A0E4D8AE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5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1A278-CE78-43B2-BAAE-E5E128D47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075A4A-EDB4-46A0-A52F-0E06F25E0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04B82-6F79-4353-8E82-4DE86355A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E3555E-847C-4D50-BE8F-2D025D359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9B437E-A06E-4785-B663-E714E5181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C3853CE-5F47-4C39-8F0D-A604C9AB7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33A64B-A668-44C5-A65A-FE61A1312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50E8F8C-A706-4B56-9845-C765F73C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38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8FE98-F056-4C3B-8531-334A8A9F1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1C84A4-AC42-40B6-96A4-3E5BBF45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55B911-BF05-4850-8729-97B30465B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4D1C69-34E7-4615-9FAF-788629E7D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12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5F0F58-0A34-4CEA-824B-C8FD1EDD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C794CD-4CC8-47A7-983F-26865309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C5A0B0-6212-4D32-9259-6F290863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545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A7467-97D3-4485-B55B-34E7E227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358988-A23D-4CE9-A7FE-6763DFEA1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13F76D-5FA5-404D-B66F-5E75DA5A6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3A61FD-143F-488A-9C63-58E1EADEE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E1D4F9-E8B4-49DA-BCBE-B13EBFFD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43F40B-5899-4987-9214-93BF92B8D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84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3994B-1C63-4C49-903D-711C6163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D420036-DFF8-49CE-8262-2CFEACE6B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C9876E-948F-497A-A4D6-A583DA844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EDF7AC-8362-40E3-AD3D-25741075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0A872D-521D-4BEC-B1B2-7E590DBB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4054E1-B7FA-4A84-A382-7380E43C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2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E7D55-9FAF-4ADE-BD9B-B26D116F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54662F-9329-456D-8CB3-06440BED1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D26CAD-7A20-44DF-86E0-E1EB8F17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6733F0-E6C1-4FB9-9373-F3C38A25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9D95C2-A062-4AA9-A01B-04360094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59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11480A-40A4-4580-8198-80383FA42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8996BA-C102-421A-96D1-D8C87CA248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52F1A5-03CD-40DC-89C1-CEDF522E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E80996-AEFF-4C88-9EB8-E856B4577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9C500E-C728-4D70-84C8-C167C56FB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83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7A351-80D0-4E8A-93C1-810EEB3C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C6B2C3-4A71-4077-BDD2-4200B5168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50421A-9564-463E-9241-D42A5FB58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C0C42-D777-4AF7-8C60-9A0990DAAB31}" type="datetimeFigureOut">
              <a:rPr lang="ru-RU" smtClean="0"/>
              <a:t>пт 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3C1384-F12B-4A3F-8048-541AB4BDF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DCFC00-86BA-4CFD-8541-A9EFB50D0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09EF3-F6EC-4643-BEBA-3C151B1AD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27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genphys.phys.msu.ru/rus/sci/nanogroup/sci.html" TargetMode="External"/><Relationship Id="rId2" Type="http://schemas.openxmlformats.org/officeDocument/2006/relationships/hyperlink" Target="https://github.com/lammps/lammps/releas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voidtool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6116708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genphys.phys.msu.ru/rus/sci/nanogroup/lammps-docs-22jul2025/Commands_fix.htm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github.com/xtotdam/lammps-tools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genphys.phys.msu.ru/rus/sci/nanogroup/lammps-docs-22jul2025/Run_options.html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9.emf"/><Relationship Id="rId4" Type="http://schemas.openxmlformats.org/officeDocument/2006/relationships/oleObject" Target="../embeddings/oleObject6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hyperlink" Target="http://genphys.phys.msu.ru/rus/sci/nanogroup/lectures.html" TargetMode="Externa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7.bin"/><Relationship Id="rId4" Type="http://schemas.openxmlformats.org/officeDocument/2006/relationships/hyperlink" Target="http://genphys.phys.msu.ru/rus/sci/nanogroup/sc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E31A0-C402-406D-9B18-BCB112D94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LAMMPS</a:t>
            </a:r>
            <a:endParaRPr lang="ru-RU" sz="8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49A93F-375D-46E6-95B5-85493C4BDC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Краткий курс молодого бойца</a:t>
            </a:r>
          </a:p>
        </p:txBody>
      </p:sp>
    </p:spTree>
    <p:extLst>
      <p:ext uri="{BB962C8B-B14F-4D97-AF65-F5344CB8AC3E}">
        <p14:creationId xmlns:p14="http://schemas.microsoft.com/office/powerpoint/2010/main" val="223105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6703CB-5C20-4B02-8C67-CB1134E20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0AD8A-DEDE-48EE-B6A5-DFEB385D5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Симуляция в </a:t>
            </a:r>
            <a:r>
              <a:rPr lang="en-US" dirty="0"/>
              <a:t>NVT </a:t>
            </a:r>
            <a:r>
              <a:rPr lang="ru-RU" dirty="0"/>
              <a:t>ансамбле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Молекулярная статика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Метод упругой ленты </a:t>
            </a:r>
            <a:r>
              <a:rPr lang="en-US" dirty="0"/>
              <a:t>(NEB)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D08233C-CAF3-4743-8F5D-6972B627BE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58766"/>
              </p:ext>
            </p:extLst>
          </p:nvPr>
        </p:nvGraphicFramePr>
        <p:xfrm>
          <a:off x="5989079" y="980043"/>
          <a:ext cx="3167385" cy="106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" name="Объект упаковщика для оболочки" showAsIcon="1" r:id="rId3" imgW="1546887" imgH="518169" progId="Package">
                  <p:embed/>
                </p:oleObj>
              </mc:Choice>
              <mc:Fallback>
                <p:oleObj name="Объект упаковщика для оболочки" showAsIcon="1" r:id="rId3" imgW="1546887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9079" y="980043"/>
                        <a:ext cx="3167385" cy="106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7759C21-C308-40F7-8396-63CF213B0F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616247"/>
              </p:ext>
            </p:extLst>
          </p:nvPr>
        </p:nvGraphicFramePr>
        <p:xfrm>
          <a:off x="5582587" y="2782057"/>
          <a:ext cx="3980369" cy="106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" name="Объект упаковщика для оболочки" showAsIcon="1" r:id="rId5" imgW="1943142" imgH="518169" progId="Package">
                  <p:embed/>
                </p:oleObj>
              </mc:Choice>
              <mc:Fallback>
                <p:oleObj name="Объект упаковщика для оболочки" showAsIcon="1" r:id="rId5" imgW="1943142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2587" y="2782057"/>
                        <a:ext cx="3980369" cy="106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B183126-C62A-4FEB-BDD7-70C84E98C0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503809"/>
              </p:ext>
            </p:extLst>
          </p:nvPr>
        </p:nvGraphicFramePr>
        <p:xfrm>
          <a:off x="10199290" y="695880"/>
          <a:ext cx="1326790" cy="106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" name="Объект упаковщика для оболочки" showAsIcon="1" r:id="rId7" imgW="647795" imgH="518169" progId="Package">
                  <p:embed/>
                </p:oleObj>
              </mc:Choice>
              <mc:Fallback>
                <p:oleObj name="Объект упаковщика для оболочки" showAsIcon="1" r:id="rId7" imgW="647795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99290" y="695880"/>
                        <a:ext cx="1326790" cy="106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63EF3BC-DC4D-40A1-A740-F4809B4E61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197292"/>
              </p:ext>
            </p:extLst>
          </p:nvPr>
        </p:nvGraphicFramePr>
        <p:xfrm>
          <a:off x="4872039" y="4584071"/>
          <a:ext cx="5401464" cy="106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" name="Объект упаковщика для оболочки" showAsIcon="1" r:id="rId9" imgW="2636405" imgH="518169" progId="Package">
                  <p:embed/>
                </p:oleObj>
              </mc:Choice>
              <mc:Fallback>
                <p:oleObj name="Объект упаковщика для оболочки" showAsIcon="1" r:id="rId9" imgW="2636405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72039" y="4584071"/>
                        <a:ext cx="5401464" cy="106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F1E7A87-3709-4142-BEF9-64960BB07D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280378"/>
              </p:ext>
            </p:extLst>
          </p:nvPr>
        </p:nvGraphicFramePr>
        <p:xfrm>
          <a:off x="5933796" y="5646897"/>
          <a:ext cx="3277951" cy="1060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2" name="Объект упаковщика для оболочки" showAsIcon="1" r:id="rId11" imgW="1600177" imgH="518169" progId="Package">
                  <p:embed/>
                </p:oleObj>
              </mc:Choice>
              <mc:Fallback>
                <p:oleObj name="Объект упаковщика для оболочки" showAsIcon="1" r:id="rId11" imgW="1600177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33796" y="5646897"/>
                        <a:ext cx="3277951" cy="1060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866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329FF-DFCF-46B3-9F47-33FF9F13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Софт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FF154B-43A2-47AF-BABF-BDCE5B3F3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95" y="1574276"/>
            <a:ext cx="11375010" cy="5128182"/>
          </a:xfrm>
        </p:spPr>
        <p:txBody>
          <a:bodyPr>
            <a:normAutofit/>
          </a:bodyPr>
          <a:lstStyle/>
          <a:p>
            <a:r>
              <a:rPr lang="en-US" dirty="0"/>
              <a:t>LAMMPS </a:t>
            </a:r>
            <a:r>
              <a:rPr lang="en-US" dirty="0">
                <a:hlinkClick r:id="rId2"/>
              </a:rPr>
              <a:t>https://github.com/lammps/lammps/releases</a:t>
            </a:r>
            <a:r>
              <a:rPr lang="en-US" dirty="0"/>
              <a:t> </a:t>
            </a:r>
          </a:p>
          <a:p>
            <a:r>
              <a:rPr lang="ru-RU" dirty="0"/>
              <a:t>Версии</a:t>
            </a:r>
            <a:r>
              <a:rPr lang="en-US" dirty="0"/>
              <a:t> </a:t>
            </a:r>
            <a:r>
              <a:rPr lang="ru-RU" dirty="0"/>
              <a:t>на сервере: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http://genphys.phys.msu.ru/rus/sci/nanogroup/sci.html</a:t>
            </a:r>
            <a:r>
              <a:rPr lang="ru-RU" dirty="0"/>
              <a:t> </a:t>
            </a:r>
          </a:p>
          <a:p>
            <a:endParaRPr lang="en-US" dirty="0"/>
          </a:p>
          <a:p>
            <a:endParaRPr lang="ru-RU" dirty="0"/>
          </a:p>
          <a:p>
            <a:endParaRPr lang="en-US" dirty="0"/>
          </a:p>
          <a:p>
            <a:r>
              <a:rPr lang="en-US" dirty="0"/>
              <a:t>OVITO</a:t>
            </a:r>
          </a:p>
          <a:p>
            <a:r>
              <a:rPr lang="en-US" dirty="0"/>
              <a:t>ASE</a:t>
            </a:r>
          </a:p>
          <a:p>
            <a:r>
              <a:rPr lang="en-US" dirty="0"/>
              <a:t>VESTA</a:t>
            </a:r>
            <a:endParaRPr lang="ru-RU" dirty="0"/>
          </a:p>
          <a:p>
            <a:r>
              <a:rPr lang="en-US" dirty="0"/>
              <a:t>Everything 1.4.1 </a:t>
            </a:r>
            <a:r>
              <a:rPr lang="en-US" dirty="0">
                <a:hlinkClick r:id="rId4"/>
              </a:rPr>
              <a:t>https://www.voidtools.com/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596F90-469B-421C-8188-BFC414B137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843" y="3334568"/>
            <a:ext cx="8074957" cy="983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C31BB5-8AA8-4792-99CD-EAF499ECAE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939" y="4845513"/>
            <a:ext cx="3349099" cy="111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5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2DF905C-E34A-494D-80B5-0703F6D12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308" y="1584186"/>
            <a:ext cx="10515600" cy="4351338"/>
          </a:xfrm>
        </p:spPr>
        <p:txBody>
          <a:bodyPr/>
          <a:lstStyle/>
          <a:p>
            <a:r>
              <a:rPr lang="en-US" dirty="0"/>
              <a:t>VS Code</a:t>
            </a:r>
          </a:p>
          <a:p>
            <a:r>
              <a:rPr lang="en-US" dirty="0"/>
              <a:t>Sublime Text 4</a:t>
            </a:r>
            <a:r>
              <a:rPr lang="ru-RU" dirty="0"/>
              <a:t> + </a:t>
            </a:r>
          </a:p>
          <a:p>
            <a:r>
              <a:rPr lang="en-US" dirty="0"/>
              <a:t>LAMMPS GUI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7E00C9-09D8-4A43-AD6A-2BA9346E5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319" y="339113"/>
            <a:ext cx="4667055" cy="1769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F29FB2CE-E81E-4718-AA9E-C12C9DCE2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26" y="258623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Не используйте обычный блокнот</a:t>
            </a:r>
            <a:r>
              <a:rPr lang="en-US" sz="3600" dirty="0"/>
              <a:t>!</a:t>
            </a:r>
            <a:endParaRPr lang="ru-RU" sz="36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EED896-D946-4EF9-BD2F-E75169619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66" y="3498657"/>
            <a:ext cx="4610112" cy="2013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60757E-818E-4D78-B3D6-E1080A9CD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714" y="4472209"/>
            <a:ext cx="4610112" cy="22663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193F64-8F16-405E-8104-A0E4DEEEF8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575" y="3082198"/>
            <a:ext cx="6132714" cy="2031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25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2E57600-86CE-4756-B34B-CA110A66017F}"/>
              </a:ext>
            </a:extLst>
          </p:cNvPr>
          <p:cNvSpPr/>
          <p:nvPr/>
        </p:nvSpPr>
        <p:spPr>
          <a:xfrm>
            <a:off x="589243" y="695475"/>
            <a:ext cx="1101351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Читайте документацию!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CA7E97C-084B-4D6E-B4FB-0302D17F7579}"/>
              </a:ext>
            </a:extLst>
          </p:cNvPr>
          <p:cNvGrpSpPr/>
          <p:nvPr/>
        </p:nvGrpSpPr>
        <p:grpSpPr>
          <a:xfrm>
            <a:off x="8573364" y="2465433"/>
            <a:ext cx="3291840" cy="4114800"/>
            <a:chOff x="7998329" y="2310670"/>
            <a:chExt cx="3291840" cy="4114800"/>
          </a:xfrm>
        </p:grpSpPr>
        <p:pic>
          <p:nvPicPr>
            <p:cNvPr id="1026" name="Picture 2" descr="Photo by Meowed by 9GAG on August 16, 2023.">
              <a:extLst>
                <a:ext uri="{FF2B5EF4-FFF2-40B4-BE49-F238E27FC236}">
                  <a16:creationId xmlns:a16="http://schemas.microsoft.com/office/drawing/2014/main" id="{50C4DAE9-8317-44FC-9C11-84B0139F1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8329" y="2310670"/>
              <a:ext cx="3291840" cy="411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8CB38E-8DCF-4225-BFBF-19A1A21D391B}"/>
                </a:ext>
              </a:extLst>
            </p:cNvPr>
            <p:cNvSpPr txBox="1"/>
            <p:nvPr/>
          </p:nvSpPr>
          <p:spPr>
            <a:xfrm>
              <a:off x="10294070" y="2465433"/>
              <a:ext cx="6960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</a:rPr>
                <a:t>AI</a:t>
              </a:r>
              <a:endParaRPr lang="ru-RU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8929859-1935-4B87-8CD6-306DA7BE4AB9}"/>
              </a:ext>
            </a:extLst>
          </p:cNvPr>
          <p:cNvGrpSpPr/>
          <p:nvPr/>
        </p:nvGrpSpPr>
        <p:grpSpPr>
          <a:xfrm>
            <a:off x="-1741564" y="3017673"/>
            <a:ext cx="9602540" cy="3010320"/>
            <a:chOff x="-2589976" y="664416"/>
            <a:chExt cx="9602540" cy="3010320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8120C6B-EC5F-4A7D-8CFE-060B605B9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589976" y="664416"/>
              <a:ext cx="9602540" cy="30103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Стрелка: вправо 8">
              <a:extLst>
                <a:ext uri="{FF2B5EF4-FFF2-40B4-BE49-F238E27FC236}">
                  <a16:creationId xmlns:a16="http://schemas.microsoft.com/office/drawing/2014/main" id="{34F13FA3-EC76-4B3E-ACA2-1B60726CFAF0}"/>
                </a:ext>
              </a:extLst>
            </p:cNvPr>
            <p:cNvSpPr/>
            <p:nvPr/>
          </p:nvSpPr>
          <p:spPr>
            <a:xfrm rot="8323912">
              <a:off x="2370833" y="1868085"/>
              <a:ext cx="848413" cy="30165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трелка: вправо 15">
              <a:extLst>
                <a:ext uri="{FF2B5EF4-FFF2-40B4-BE49-F238E27FC236}">
                  <a16:creationId xmlns:a16="http://schemas.microsoft.com/office/drawing/2014/main" id="{6775A872-65C7-4C61-B44C-D4C705547131}"/>
                </a:ext>
              </a:extLst>
            </p:cNvPr>
            <p:cNvSpPr/>
            <p:nvPr/>
          </p:nvSpPr>
          <p:spPr>
            <a:xfrm rot="8323912">
              <a:off x="2447818" y="2611643"/>
              <a:ext cx="848413" cy="301658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: вправо 16">
              <a:extLst>
                <a:ext uri="{FF2B5EF4-FFF2-40B4-BE49-F238E27FC236}">
                  <a16:creationId xmlns:a16="http://schemas.microsoft.com/office/drawing/2014/main" id="{15C80995-9335-4B27-8196-26AE0B5B2B6A}"/>
                </a:ext>
              </a:extLst>
            </p:cNvPr>
            <p:cNvSpPr/>
            <p:nvPr/>
          </p:nvSpPr>
          <p:spPr>
            <a:xfrm rot="2884501">
              <a:off x="4369932" y="1844858"/>
              <a:ext cx="848413" cy="301658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Стрелка: вправо 17">
              <a:extLst>
                <a:ext uri="{FF2B5EF4-FFF2-40B4-BE49-F238E27FC236}">
                  <a16:creationId xmlns:a16="http://schemas.microsoft.com/office/drawing/2014/main" id="{F4922DD4-CB97-410D-B1A7-DA59CFA15DA7}"/>
                </a:ext>
              </a:extLst>
            </p:cNvPr>
            <p:cNvSpPr/>
            <p:nvPr/>
          </p:nvSpPr>
          <p:spPr>
            <a:xfrm rot="2884501">
              <a:off x="4369932" y="2611643"/>
              <a:ext cx="848413" cy="301658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92141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0041C-BFFF-4F18-A167-71A3FE58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– круглый лист графена на меди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28CB3E-FD6B-40B4-B240-8FF60773C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78F360-A0D9-4B1A-BB68-F5F9B92D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72" y="1690688"/>
            <a:ext cx="10861456" cy="462121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500016-A212-499B-B42D-ABD2E187311A}"/>
              </a:ext>
            </a:extLst>
          </p:cNvPr>
          <p:cNvSpPr/>
          <p:nvPr/>
        </p:nvSpPr>
        <p:spPr>
          <a:xfrm>
            <a:off x="4817097" y="1480008"/>
            <a:ext cx="1150070" cy="5099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61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37ADD-1511-4A74-91DD-FC4AA2F1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параметры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F00EE3-D77D-4BDA-AABD-9A0E0CD9D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562" y="2066608"/>
            <a:ext cx="2996053" cy="158083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836B77-1FF0-495E-86A9-3234F0EC6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13943"/>
            <a:ext cx="5401429" cy="5830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A85C72-4345-43DB-92DA-3AB53D020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80" y="4317832"/>
            <a:ext cx="5238703" cy="558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479B571-F9C0-4A12-AAFB-FBB30A023ADD}"/>
              </a:ext>
            </a:extLst>
          </p:cNvPr>
          <p:cNvCxnSpPr/>
          <p:nvPr/>
        </p:nvCxnSpPr>
        <p:spPr>
          <a:xfrm>
            <a:off x="2519680" y="4795520"/>
            <a:ext cx="0" cy="5994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1B2FDA-1B88-4760-8944-32993CF161FE}"/>
              </a:ext>
            </a:extLst>
          </p:cNvPr>
          <p:cNvSpPr txBox="1"/>
          <p:nvPr/>
        </p:nvSpPr>
        <p:spPr>
          <a:xfrm>
            <a:off x="2327159" y="5394960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614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3363B-6599-409F-8299-B42D4E213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091"/>
          </a:xfrm>
        </p:spPr>
        <p:txBody>
          <a:bodyPr/>
          <a:lstStyle/>
          <a:p>
            <a:r>
              <a:rPr lang="ru-RU" dirty="0"/>
              <a:t>Единицы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28B8699-B95A-43BC-B039-3C8203499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22" y="1451728"/>
            <a:ext cx="10831356" cy="5099132"/>
          </a:xfrm>
        </p:spPr>
      </p:pic>
    </p:spTree>
    <p:extLst>
      <p:ext uri="{BB962C8B-B14F-4D97-AF65-F5344CB8AC3E}">
        <p14:creationId xmlns:p14="http://schemas.microsoft.com/office/powerpoint/2010/main" val="3986710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05869-4D5E-401D-A64F-6503728B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365125"/>
            <a:ext cx="10515600" cy="1325563"/>
          </a:xfrm>
        </p:spPr>
        <p:txBody>
          <a:bodyPr/>
          <a:lstStyle/>
          <a:p>
            <a:r>
              <a:rPr lang="ru-RU" dirty="0"/>
              <a:t>Задаем подложку</a:t>
            </a:r>
          </a:p>
        </p:txBody>
      </p:sp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FD18525A-E997-4227-9D33-0AB6DBCA18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1766" y="4100137"/>
            <a:ext cx="3623572" cy="461970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7A27C2-5B08-461F-AB26-A33A0A2F4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53" y="137896"/>
            <a:ext cx="7198638" cy="19753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1DC453-03CF-42C1-8679-D6EC55CE7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60" y="2397195"/>
            <a:ext cx="5658640" cy="4095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801C4B-C56B-4964-A763-E5B61AF59805}"/>
                  </a:ext>
                </a:extLst>
              </p:cNvPr>
              <p:cNvSpPr txBox="1"/>
              <p:nvPr/>
            </p:nvSpPr>
            <p:spPr>
              <a:xfrm>
                <a:off x="10374828" y="4100442"/>
                <a:ext cx="13086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OVITO</a:t>
                </a:r>
                <a:endParaRPr lang="ru-RU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801C4B-C56B-4964-A763-E5B61AF59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4828" y="4100442"/>
                <a:ext cx="1308692" cy="461665"/>
              </a:xfrm>
              <a:prstGeom prst="rect">
                <a:avLst/>
              </a:prstGeom>
              <a:blipFill>
                <a:blip r:embed="rId5"/>
                <a:stretch>
                  <a:fillRect t="-10667" r="-5581" b="-30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84C4B65-8268-4C6F-9775-AB154A030F77}"/>
              </a:ext>
            </a:extLst>
          </p:cNvPr>
          <p:cNvSpPr txBox="1"/>
          <p:nvPr/>
        </p:nvSpPr>
        <p:spPr>
          <a:xfrm>
            <a:off x="6360160" y="4856480"/>
            <a:ext cx="57309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Пока не заданы потенциалы, будет предупреждение </a:t>
            </a:r>
            <a:br>
              <a:rPr lang="ru-RU" dirty="0"/>
            </a:br>
            <a:r>
              <a:rPr lang="en-US" dirty="0"/>
              <a:t>WARNING: Communication cutoff is 0.0. </a:t>
            </a:r>
            <a:br>
              <a:rPr lang="ru-RU" dirty="0"/>
            </a:br>
            <a:r>
              <a:rPr lang="en-US" dirty="0"/>
              <a:t>No ghost atoms will be generated. </a:t>
            </a:r>
            <a:br>
              <a:rPr lang="ru-RU" dirty="0"/>
            </a:br>
            <a:r>
              <a:rPr lang="en-US" dirty="0"/>
              <a:t>Energies and forces may be wrong and atoms may get lost. </a:t>
            </a:r>
            <a:br>
              <a:rPr lang="ru-RU" dirty="0"/>
            </a:br>
            <a:r>
              <a:rPr lang="en-US" dirty="0"/>
              <a:t>(</a:t>
            </a:r>
            <a:r>
              <a:rPr lang="en-US" dirty="0" err="1"/>
              <a:t>src</a:t>
            </a:r>
            <a:r>
              <a:rPr lang="en-US" dirty="0"/>
              <a:t>/comm_brick.cpp:212)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187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CB67F-D3CC-4C0F-AB3D-1AE406AC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Соглашения для имен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793F35-259D-4088-BCCC-0B84813A0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14540"/>
          </a:xfrm>
        </p:spPr>
        <p:txBody>
          <a:bodyPr/>
          <a:lstStyle/>
          <a:p>
            <a:r>
              <a:rPr lang="ru-RU" dirty="0"/>
              <a:t>Расчетный скрипт </a:t>
            </a:r>
            <a:r>
              <a:rPr lang="en-US" dirty="0"/>
              <a:t>--- ***.</a:t>
            </a:r>
            <a:r>
              <a:rPr lang="en-US" dirty="0" err="1"/>
              <a:t>lmp</a:t>
            </a:r>
            <a:endParaRPr lang="en-US" dirty="0"/>
          </a:p>
          <a:p>
            <a:r>
              <a:rPr lang="ru-RU" dirty="0"/>
              <a:t>Файл </a:t>
            </a:r>
            <a:r>
              <a:rPr lang="en-US" dirty="0" err="1"/>
              <a:t>write_data</a:t>
            </a:r>
            <a:r>
              <a:rPr lang="en-US" dirty="0"/>
              <a:t> / </a:t>
            </a:r>
            <a:r>
              <a:rPr lang="en-US" dirty="0" err="1"/>
              <a:t>read_data</a:t>
            </a:r>
            <a:r>
              <a:rPr lang="en-US" dirty="0"/>
              <a:t> --- ***.</a:t>
            </a:r>
            <a:r>
              <a:rPr lang="en-US" dirty="0" err="1"/>
              <a:t>lammpsdata</a:t>
            </a:r>
            <a:endParaRPr lang="en-US" dirty="0"/>
          </a:p>
          <a:p>
            <a:r>
              <a:rPr lang="ru-RU" dirty="0"/>
              <a:t>Файл траектории --- </a:t>
            </a:r>
            <a:r>
              <a:rPr lang="en-US" dirty="0"/>
              <a:t>**</a:t>
            </a:r>
            <a:r>
              <a:rPr lang="ru-RU" dirty="0"/>
              <a:t>*</a:t>
            </a:r>
            <a:r>
              <a:rPr lang="en-US" dirty="0"/>
              <a:t>.</a:t>
            </a:r>
            <a:r>
              <a:rPr lang="en-US" dirty="0" err="1"/>
              <a:t>lammpstrj</a:t>
            </a:r>
            <a:endParaRPr lang="en-US" dirty="0"/>
          </a:p>
          <a:p>
            <a:endParaRPr lang="en-US" dirty="0"/>
          </a:p>
          <a:p>
            <a:r>
              <a:rPr lang="ru-RU" dirty="0"/>
              <a:t>Регион ---</a:t>
            </a:r>
            <a:r>
              <a:rPr lang="en-US" dirty="0"/>
              <a:t> R_***</a:t>
            </a:r>
          </a:p>
          <a:p>
            <a:r>
              <a:rPr lang="ru-RU" dirty="0"/>
              <a:t>Группа --- </a:t>
            </a:r>
            <a:r>
              <a:rPr lang="en-US" dirty="0"/>
              <a:t>G_***</a:t>
            </a:r>
          </a:p>
          <a:p>
            <a:r>
              <a:rPr lang="en-US" dirty="0"/>
              <a:t>Compute --- C_***</a:t>
            </a:r>
          </a:p>
          <a:p>
            <a:r>
              <a:rPr lang="ru-RU" dirty="0"/>
              <a:t>Дамп --- </a:t>
            </a:r>
            <a:r>
              <a:rPr lang="en-US" dirty="0"/>
              <a:t>D*</a:t>
            </a:r>
          </a:p>
          <a:p>
            <a:r>
              <a:rPr lang="ru-RU" dirty="0"/>
              <a:t>Фикс --- </a:t>
            </a:r>
            <a:r>
              <a:rPr lang="en-US" dirty="0"/>
              <a:t>F</a:t>
            </a:r>
            <a:r>
              <a:rPr lang="ru-RU" dirty="0"/>
              <a:t>* или просто цифра</a:t>
            </a:r>
          </a:p>
        </p:txBody>
      </p:sp>
    </p:spTree>
    <p:extLst>
      <p:ext uri="{BB962C8B-B14F-4D97-AF65-F5344CB8AC3E}">
        <p14:creationId xmlns:p14="http://schemas.microsoft.com/office/powerpoint/2010/main" val="1189498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C34EB-05C2-4705-B4C0-464109C1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Размеры ящика – ошибки округления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B35A60-1365-4E9A-9B9E-EC1748932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7466F-ED05-47A8-8A6E-7FD04FA79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78" y="1534212"/>
            <a:ext cx="4929875" cy="32865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95795-02DB-4426-9290-7153500B4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7" y="5218585"/>
            <a:ext cx="5801535" cy="11907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A4E881-F1E9-4D8A-9279-AA6EEF27D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649" y="1582028"/>
            <a:ext cx="4727002" cy="31877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D24AFB-F2E7-48BB-957A-10F5C9A15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304" y="5209058"/>
            <a:ext cx="5677692" cy="12003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740BE9-BCCA-4085-B296-E7C09A99E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2815" y="262860"/>
            <a:ext cx="2600688" cy="371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CBD2DFF2-B337-48D2-97E1-85C14C93197F}"/>
              </a:ext>
            </a:extLst>
          </p:cNvPr>
          <p:cNvCxnSpPr>
            <a:stCxn id="14" idx="2"/>
          </p:cNvCxnSpPr>
          <p:nvPr/>
        </p:nvCxnSpPr>
        <p:spPr>
          <a:xfrm flipH="1">
            <a:off x="9568206" y="634387"/>
            <a:ext cx="1014953" cy="2919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68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0C1D7-37F7-44CF-B9AB-E9692097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683"/>
            <a:ext cx="10515600" cy="91862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Проверка периодических ГУ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17784C-B66D-43D2-9964-5CB02DD57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7DF98A-DEDA-48BD-A0F9-4C8A52748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6" y="1509713"/>
            <a:ext cx="7137092" cy="7600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E1B667-F9E0-4532-8432-BCC9A7740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06" y="2404673"/>
            <a:ext cx="6313741" cy="22059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AF47BC-3F7E-4D02-A03C-B89D03D77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457" y="4330991"/>
            <a:ext cx="5208499" cy="21618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11A707-7BAD-4DD6-B64D-290CADD42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462" y="3338241"/>
            <a:ext cx="7183458" cy="760024"/>
          </a:xfrm>
          <a:prstGeom prst="rect">
            <a:avLst/>
          </a:prstGeom>
        </p:spPr>
      </p:pic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CE24C3A-B73B-4129-9630-E7562B5C624B}"/>
              </a:ext>
            </a:extLst>
          </p:cNvPr>
          <p:cNvSpPr/>
          <p:nvPr/>
        </p:nvSpPr>
        <p:spPr>
          <a:xfrm rot="5400000">
            <a:off x="8232813" y="3008694"/>
            <a:ext cx="848413" cy="30165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6E00D990-B8C2-49FE-88FC-A50FD6FF5BF3}"/>
              </a:ext>
            </a:extLst>
          </p:cNvPr>
          <p:cNvSpPr/>
          <p:nvPr/>
        </p:nvSpPr>
        <p:spPr>
          <a:xfrm rot="5400000">
            <a:off x="3360625" y="1177394"/>
            <a:ext cx="848413" cy="30165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52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47C56-1DB9-4012-AF42-0B083B29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AFDA350-A3F3-446B-9D4F-172D1BCA8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165221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957F6B-D08C-4337-A205-8C7E8A292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855" y="1405620"/>
            <a:ext cx="4381553" cy="5087255"/>
          </a:xfrm>
          <a:prstGeom prst="rect">
            <a:avLst/>
          </a:prstGeom>
        </p:spPr>
      </p:pic>
      <p:pic>
        <p:nvPicPr>
          <p:cNvPr id="9" name="Picture 2" descr="Photo by Meowed by 9GAG on August 16, 2023.">
            <a:extLst>
              <a:ext uri="{FF2B5EF4-FFF2-40B4-BE49-F238E27FC236}">
                <a16:creationId xmlns:a16="http://schemas.microsoft.com/office/drawing/2014/main" id="{C52E0C67-4C30-47CF-8828-43291C02E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414" y="4353247"/>
            <a:ext cx="1848101" cy="231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CBACAF-B5CF-42B7-B25A-AFE94A667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2952" y="418583"/>
            <a:ext cx="3343742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54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CFB10-AC71-471A-B63F-03498262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309E25-124D-47C5-B0B5-79891DB23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9211" y="4223208"/>
            <a:ext cx="4204356" cy="2149312"/>
          </a:xfrm>
        </p:spPr>
        <p:txBody>
          <a:bodyPr>
            <a:normAutofit/>
          </a:bodyPr>
          <a:lstStyle/>
          <a:p>
            <a:r>
              <a:rPr lang="ru-RU" sz="2000" dirty="0"/>
              <a:t>Не называйте регион</a:t>
            </a:r>
            <a:r>
              <a:rPr lang="en-US" sz="2000" dirty="0"/>
              <a:t>   ‘box’   !</a:t>
            </a:r>
          </a:p>
          <a:p>
            <a:r>
              <a:rPr lang="ru-RU" sz="2000" dirty="0"/>
              <a:t>Возможно, вы не хотите, чтобы атомами был заполнен весь ящик, когда вы хотели заполнить только один регион.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B804CAEE-5800-49F7-BE70-DB93D15B9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65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33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05869-4D5E-401D-A64F-6503728BC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282506"/>
            <a:ext cx="10515600" cy="1325563"/>
          </a:xfrm>
        </p:spPr>
        <p:txBody>
          <a:bodyPr/>
          <a:lstStyle/>
          <a:p>
            <a:r>
              <a:rPr lang="ru-RU" dirty="0"/>
              <a:t>Задаем лист графена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26F2D4-8D1F-4E0A-9BC9-44DD7A1DF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661BD5-7858-4154-9500-0448991BD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54" y="3366715"/>
            <a:ext cx="2547385" cy="2669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D21202-4E1E-4C6E-BB75-3769C2022C02}"/>
              </a:ext>
            </a:extLst>
          </p:cNvPr>
          <p:cNvSpPr txBox="1"/>
          <p:nvPr/>
        </p:nvSpPr>
        <p:spPr>
          <a:xfrm>
            <a:off x="360575" y="6245912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https://pmc.ncbi.nlm.nih.gov/articles/PMC6116708/</a:t>
            </a:r>
            <a:r>
              <a:rPr lang="ru-RU" dirty="0"/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C71F37-B660-47CC-92E2-BA7444A5F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946" y="121171"/>
            <a:ext cx="6413305" cy="19921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86BC0E-6689-41F7-A464-8E675F65F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733" y="2645792"/>
            <a:ext cx="3646478" cy="3969452"/>
          </a:xfrm>
          <a:prstGeom prst="rect">
            <a:avLst/>
          </a:prstGeom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1FCD6BB-3E3E-4DAE-B686-7D544959D5A1}"/>
              </a:ext>
            </a:extLst>
          </p:cNvPr>
          <p:cNvCxnSpPr/>
          <p:nvPr/>
        </p:nvCxnSpPr>
        <p:spPr>
          <a:xfrm>
            <a:off x="11104880" y="975360"/>
            <a:ext cx="142240" cy="22555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6C4697-0F93-4F32-A68C-D36ABFC502D0}"/>
              </a:ext>
            </a:extLst>
          </p:cNvPr>
          <p:cNvSpPr txBox="1"/>
          <p:nvPr/>
        </p:nvSpPr>
        <p:spPr>
          <a:xfrm>
            <a:off x="10415002" y="3366715"/>
            <a:ext cx="1776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0,4065 = 1/2,46</a:t>
            </a:r>
          </a:p>
          <a:p>
            <a:r>
              <a:rPr lang="ru-RU" dirty="0"/>
              <a:t>Значит у нас будет по одному слою на ангстрем в направлении </a:t>
            </a:r>
            <a:r>
              <a:rPr lang="en-US" dirty="0"/>
              <a:t>z</a:t>
            </a:r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269376D-D6D6-4017-9B63-48228F5529BB}"/>
              </a:ext>
            </a:extLst>
          </p:cNvPr>
          <p:cNvCxnSpPr>
            <a:cxnSpLocks/>
          </p:cNvCxnSpPr>
          <p:nvPr/>
        </p:nvCxnSpPr>
        <p:spPr>
          <a:xfrm flipH="1">
            <a:off x="5212080" y="1442720"/>
            <a:ext cx="2479040" cy="1676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329A15F-47E1-438D-ADCB-F045DAC2189D}"/>
              </a:ext>
            </a:extLst>
          </p:cNvPr>
          <p:cNvSpPr txBox="1"/>
          <p:nvPr/>
        </p:nvSpPr>
        <p:spPr>
          <a:xfrm>
            <a:off x="3738452" y="2905050"/>
            <a:ext cx="2040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 они будут смещены на 0,2 ангстрема вверх</a:t>
            </a:r>
          </a:p>
        </p:txBody>
      </p:sp>
    </p:spTree>
    <p:extLst>
      <p:ext uri="{BB962C8B-B14F-4D97-AF65-F5344CB8AC3E}">
        <p14:creationId xmlns:p14="http://schemas.microsoft.com/office/powerpoint/2010/main" val="4277041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AAFEB-6E21-4D8C-93C4-64EB8755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Поворачиваем графен на 15 градусов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71477F-229D-4309-B64F-DA41637A8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205" y="1545236"/>
            <a:ext cx="8432935" cy="801723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33E4F1-9E07-4DFC-902E-461C9B0D2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431" y="2645792"/>
            <a:ext cx="3868762" cy="40472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708ACD-88E4-4A48-B08C-E474783E6A1D}"/>
              </a:ext>
            </a:extLst>
          </p:cNvPr>
          <p:cNvSpPr txBox="1"/>
          <p:nvPr/>
        </p:nvSpPr>
        <p:spPr>
          <a:xfrm>
            <a:off x="558800" y="3241040"/>
            <a:ext cx="4423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Важно! 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units box</a:t>
            </a:r>
          </a:p>
          <a:p>
            <a:r>
              <a:rPr lang="ru-RU" dirty="0"/>
              <a:t>Иначе все величины – в единицах решетки</a:t>
            </a:r>
          </a:p>
        </p:txBody>
      </p:sp>
    </p:spTree>
    <p:extLst>
      <p:ext uri="{BB962C8B-B14F-4D97-AF65-F5344CB8AC3E}">
        <p14:creationId xmlns:p14="http://schemas.microsoft.com/office/powerpoint/2010/main" val="3913116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BB481-E379-4442-BDA5-D3243A73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Замораживаем нижние слои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6B556-574B-4977-A29F-08145B96E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2A2828-15A1-4B4E-A287-3CE00C2D8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269" y="2614415"/>
            <a:ext cx="8315462" cy="17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41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AE8DD-5269-4668-BCDF-A0DC62966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Быстрая проверка на </a:t>
            </a:r>
            <a:r>
              <a:rPr lang="ru-RU" dirty="0" err="1"/>
              <a:t>входимость</a:t>
            </a:r>
            <a:r>
              <a:rPr lang="ru-RU" dirty="0"/>
              <a:t> в регион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8719904-AA4B-4FDC-B2DC-9DEA1A471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187" y="1610248"/>
            <a:ext cx="7391954" cy="1478391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7F667F-6AFC-49DC-9E4D-96CC06264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882" y="3539738"/>
            <a:ext cx="5229955" cy="277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4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0845E-B2E5-4F05-AD0E-4A2E7A9D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063"/>
          </a:xfrm>
        </p:spPr>
        <p:txBody>
          <a:bodyPr/>
          <a:lstStyle/>
          <a:p>
            <a:r>
              <a:rPr lang="ru-RU" dirty="0"/>
              <a:t>Межатомные потенциалы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87B380-F3F9-485F-9C8F-0060DECFC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9376" y="1486845"/>
            <a:ext cx="7357599" cy="106803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349E14-5A54-4538-9D9C-E5C7945BC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801" y="3429000"/>
            <a:ext cx="6172751" cy="2988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13ADBF-2FA7-4B83-B9A9-55E40656F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93" y="2920501"/>
            <a:ext cx="2676899" cy="3572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A784E6-212A-4E1F-928B-8FE1D21F1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256" y="1486845"/>
            <a:ext cx="2068459" cy="63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9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1C1FD-E6C2-4F04-BEF1-59D0FED3C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NVT </a:t>
            </a:r>
            <a:r>
              <a:rPr lang="ru-RU" dirty="0"/>
              <a:t>ансамбль, вывод траекторий, запуск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E018978-61C9-40BD-B326-73196439B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2881" y="2611121"/>
            <a:ext cx="4466238" cy="208946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073BA3-EA3A-482F-A038-F2223A851EF7}"/>
              </a:ext>
            </a:extLst>
          </p:cNvPr>
          <p:cNvSpPr txBox="1"/>
          <p:nvPr/>
        </p:nvSpPr>
        <p:spPr>
          <a:xfrm>
            <a:off x="1674675" y="6308209"/>
            <a:ext cx="1062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http://genphys.phys.msu.ru/rus/sci/nanogroup/lammps-docs-22jul2025/Commands_fix.html</a:t>
            </a:r>
            <a:r>
              <a:rPr lang="en-US" dirty="0"/>
              <a:t> 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9F7A4-09F7-463C-B2E4-CFED35112F1D}"/>
              </a:ext>
            </a:extLst>
          </p:cNvPr>
          <p:cNvSpPr txBox="1"/>
          <p:nvPr/>
        </p:nvSpPr>
        <p:spPr>
          <a:xfrm>
            <a:off x="1674675" y="5436354"/>
            <a:ext cx="4332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Здесь ошибка: надо </a:t>
            </a:r>
            <a:r>
              <a:rPr lang="en-US" dirty="0"/>
              <a:t>fix F2 G_MOBILE </a:t>
            </a:r>
            <a:r>
              <a:rPr lang="en-US" dirty="0" err="1"/>
              <a:t>nvt</a:t>
            </a:r>
            <a:r>
              <a:rPr lang="en-US" dirty="0"/>
              <a:t>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995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5BEE3-68D5-45B1-BE4C-EBCFE55D4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LAMMPS GUI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142E4E-2CB8-4371-9AEF-7771E84D7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2" b="-1"/>
          <a:stretch/>
        </p:blipFill>
        <p:spPr>
          <a:xfrm>
            <a:off x="76670" y="1828799"/>
            <a:ext cx="12038660" cy="4392121"/>
          </a:xfrm>
        </p:spPr>
      </p:pic>
    </p:spTree>
    <p:extLst>
      <p:ext uri="{BB962C8B-B14F-4D97-AF65-F5344CB8AC3E}">
        <p14:creationId xmlns:p14="http://schemas.microsoft.com/office/powerpoint/2010/main" val="3043759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BAD41-DDC4-4EE2-A88E-4EFE2017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OVITO</a:t>
            </a:r>
            <a:endParaRPr lang="ru-RU" dirty="0"/>
          </a:p>
        </p:txBody>
      </p:sp>
      <p:pic>
        <p:nvPicPr>
          <p:cNvPr id="4" name="CuC">
            <a:hlinkClick r:id="" action="ppaction://media"/>
            <a:extLst>
              <a:ext uri="{FF2B5EF4-FFF2-40B4-BE49-F238E27FC236}">
                <a16:creationId xmlns:a16="http://schemas.microsoft.com/office/drawing/2014/main" id="{DAC54636-6223-411B-8F3E-7306CAF52B4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3341" y="439883"/>
            <a:ext cx="5764933" cy="5764933"/>
          </a:xfrm>
        </p:spPr>
      </p:pic>
    </p:spTree>
    <p:extLst>
      <p:ext uri="{BB962C8B-B14F-4D97-AF65-F5344CB8AC3E}">
        <p14:creationId xmlns:p14="http://schemas.microsoft.com/office/powerpoint/2010/main" val="35764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451CA-CBAD-4D5C-9E56-49125701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656"/>
          </a:xfrm>
        </p:spPr>
        <p:txBody>
          <a:bodyPr/>
          <a:lstStyle/>
          <a:p>
            <a:r>
              <a:rPr lang="ru-RU" dirty="0"/>
              <a:t>Ищем оптимальную высоту графена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163059-7AB8-49BB-AF07-FDF8372A4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2846" y="2246869"/>
            <a:ext cx="4282911" cy="3308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A6534E-5552-4DD5-B24B-D79DED4E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3005" y="2624566"/>
            <a:ext cx="3848637" cy="255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4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451CA-CBAD-4D5C-9E56-491257016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656"/>
          </a:xfrm>
        </p:spPr>
        <p:txBody>
          <a:bodyPr/>
          <a:lstStyle/>
          <a:p>
            <a:r>
              <a:rPr lang="ru-RU" dirty="0"/>
              <a:t>Ищем оптимальную высоту графена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163059-7AB8-49BB-AF07-FDF8372A4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1126" y="1690688"/>
            <a:ext cx="4282911" cy="3308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17B793-00A1-42F5-AEC6-49D341F6F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5" y="3355941"/>
            <a:ext cx="7415634" cy="34417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2034D-63AE-4059-90A3-F32C6BD63D52}"/>
                  </a:ext>
                </a:extLst>
              </p:cNvPr>
              <p:cNvSpPr txBox="1"/>
              <p:nvPr/>
            </p:nvSpPr>
            <p:spPr>
              <a:xfrm>
                <a:off x="2514550" y="1858939"/>
                <a:ext cx="26661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Z = 12,2 A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13,0 A</a:t>
                </a:r>
                <a:endParaRPr lang="ru-RU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F82034D-63AE-4059-90A3-F32C6BD63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550" y="1858939"/>
                <a:ext cx="2666114" cy="461665"/>
              </a:xfrm>
              <a:prstGeom prst="rect">
                <a:avLst/>
              </a:prstGeom>
              <a:blipFill>
                <a:blip r:embed="rId4"/>
                <a:stretch>
                  <a:fillRect l="-3425" t="-10526" r="-2511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571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915BF-349E-4F8E-BB43-841EFC6D4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NEB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B6517C-7D87-4B20-A12A-021F2C8D7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8242" y="365125"/>
            <a:ext cx="7215515" cy="6127750"/>
          </a:xfr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13FA02D-5F49-4153-B661-118F1645E1A1}"/>
              </a:ext>
            </a:extLst>
          </p:cNvPr>
          <p:cNvSpPr/>
          <p:nvPr/>
        </p:nvSpPr>
        <p:spPr>
          <a:xfrm>
            <a:off x="5767233" y="3429000"/>
            <a:ext cx="263952" cy="263952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32CAE1B-081F-44FC-8EAC-E9A54F79B5EF}"/>
              </a:ext>
            </a:extLst>
          </p:cNvPr>
          <p:cNvSpPr/>
          <p:nvPr/>
        </p:nvSpPr>
        <p:spPr>
          <a:xfrm>
            <a:off x="6220982" y="2943519"/>
            <a:ext cx="263952" cy="263952"/>
          </a:xfrm>
          <a:prstGeom prst="ellipse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F90B68F6-CE32-4492-95B5-EFD9CA3FA8E5}"/>
              </a:ext>
            </a:extLst>
          </p:cNvPr>
          <p:cNvSpPr/>
          <p:nvPr/>
        </p:nvSpPr>
        <p:spPr>
          <a:xfrm rot="18737911">
            <a:off x="5906293" y="3127500"/>
            <a:ext cx="509048" cy="320511"/>
          </a:xfrm>
          <a:prstGeom prst="rightArrow">
            <a:avLst>
              <a:gd name="adj1" fmla="val 38498"/>
              <a:gd name="adj2" fmla="val 73499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69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5851F-234E-4F6D-8A33-ACC3FF8AC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NEB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A4F7F-BFF9-4598-B073-90FFDB753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План</a:t>
            </a:r>
          </a:p>
          <a:p>
            <a:r>
              <a:rPr lang="ru-RU" dirty="0"/>
              <a:t>Найти оптимальную геометрию ячейки</a:t>
            </a:r>
            <a:r>
              <a:rPr lang="en-US" dirty="0"/>
              <a:t> ---</a:t>
            </a:r>
            <a:r>
              <a:rPr lang="ru-RU" dirty="0"/>
              <a:t> Сделано!</a:t>
            </a:r>
          </a:p>
          <a:p>
            <a:r>
              <a:rPr lang="ru-RU" dirty="0"/>
              <a:t>Найти оптимальные координаты атома в начальном и конечном положении</a:t>
            </a:r>
          </a:p>
          <a:p>
            <a:r>
              <a:rPr lang="ru-RU" dirty="0"/>
              <a:t>Протянуть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На домашнем компьютере (не) сделать!</a:t>
            </a:r>
          </a:p>
        </p:txBody>
      </p:sp>
    </p:spTree>
    <p:extLst>
      <p:ext uri="{BB962C8B-B14F-4D97-AF65-F5344CB8AC3E}">
        <p14:creationId xmlns:p14="http://schemas.microsoft.com/office/powerpoint/2010/main" val="71587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194AC-4207-4E3E-865C-993E0280F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F0F8D8-3CCC-48B4-91A8-62A4D8219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Нумеруем реплики – 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u</a:t>
            </a:r>
            <a:r>
              <a:rPr lang="en-US" dirty="0"/>
              <a:t> </a:t>
            </a:r>
            <a:r>
              <a:rPr lang="ru-RU" dirty="0"/>
              <a:t>будет число от 1 до некоторого максимального числа реплик.</a:t>
            </a:r>
          </a:p>
          <a:p>
            <a:r>
              <a:rPr lang="ru-RU" dirty="0"/>
              <a:t>Каждая реплика будет исполняться отдельно! Но они будут обмениваться информацией.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9E9DDC-BAC4-4B54-9766-635F5B285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28" y="4088542"/>
            <a:ext cx="4749143" cy="107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69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97178-D25D-42FD-AB1C-1763A6D6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235"/>
          </a:xfrm>
        </p:spPr>
        <p:txBody>
          <a:bodyPr/>
          <a:lstStyle/>
          <a:p>
            <a:r>
              <a:rPr lang="ru-RU" dirty="0"/>
              <a:t>Конечные позиции – на глазок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D0719-1F33-4D0E-9F7E-9BBA4C51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265"/>
            <a:ext cx="10515600" cy="4708698"/>
          </a:xfrm>
        </p:spPr>
        <p:txBody>
          <a:bodyPr>
            <a:normAutofit/>
          </a:bodyPr>
          <a:lstStyle/>
          <a:p>
            <a:r>
              <a:rPr lang="ru-RU" sz="2400" dirty="0"/>
              <a:t>Ячейка уже готова, просто прочитаем ее. Размеры ящика любые меньше ячейки, главное – число сортов атомов. Ящик растянется ячейкой.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4E3385-F6D6-4C2E-BB33-08CEE8B70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5446"/>
            <a:ext cx="12192000" cy="2010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B16D61-BE9C-4316-A53C-54DC7720C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819" y="2449182"/>
            <a:ext cx="6394362" cy="210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79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3603F-0761-478C-A2C6-48681675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A6C488-A32E-4558-80FD-5F6DB6F01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03519"/>
            <a:ext cx="10515600" cy="1189355"/>
          </a:xfrm>
        </p:spPr>
        <p:txBody>
          <a:bodyPr/>
          <a:lstStyle/>
          <a:p>
            <a:r>
              <a:rPr lang="ru-RU" dirty="0"/>
              <a:t>Нужны координаты и </a:t>
            </a:r>
            <a:r>
              <a:rPr lang="en-US" dirty="0"/>
              <a:t>ID (</a:t>
            </a:r>
            <a:r>
              <a:rPr lang="ru-RU" dirty="0"/>
              <a:t>здесь 1272)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C6365C-0904-4F27-BA0C-AA0BE865E0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84"/>
          <a:stretch/>
        </p:blipFill>
        <p:spPr>
          <a:xfrm>
            <a:off x="223516" y="155568"/>
            <a:ext cx="5877624" cy="48126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48715F-325D-4094-8DF6-9581E6FE0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30"/>
          <a:stretch/>
        </p:blipFill>
        <p:spPr>
          <a:xfrm>
            <a:off x="6313563" y="155568"/>
            <a:ext cx="5726042" cy="481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90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00919-F67A-4CD1-B7DB-BDFC95B7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Задаем группы атомов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B1A6FB-59B6-4CE8-9272-48712288A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Важен порядок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B97788-0DD3-47ED-B2E1-8E53E741C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444" y="1900238"/>
            <a:ext cx="6873924" cy="39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70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905B4A-9308-470C-8564-736F6831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24559"/>
          </a:xfrm>
        </p:spPr>
        <p:txBody>
          <a:bodyPr/>
          <a:lstStyle/>
          <a:p>
            <a:r>
              <a:rPr lang="ru-RU" dirty="0"/>
              <a:t>Проверяем себя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F1136B-DE77-40F7-AF6D-67C4C8979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29C793-0B8D-4300-AA74-1C5179AA1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232" y="0"/>
            <a:ext cx="4606768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F639530-8EDF-4AD7-8184-05C55EFEB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03" y="1097214"/>
            <a:ext cx="5106113" cy="549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00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4F4E09-AD1F-4E84-9EB7-CFDCC8B71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44" y="81655"/>
            <a:ext cx="7573432" cy="6411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8BA07-1945-45BA-A9C2-1E5DD975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960" y="365125"/>
            <a:ext cx="799084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NEB +</a:t>
            </a:r>
            <a:r>
              <a:rPr lang="ru-RU" sz="3600" dirty="0"/>
              <a:t> подготовка правильного вывода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055AB5-0467-4888-9D44-47A9EA0FA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680" y="1690688"/>
            <a:ext cx="4719320" cy="4351338"/>
          </a:xfrm>
        </p:spPr>
        <p:txBody>
          <a:bodyPr/>
          <a:lstStyle/>
          <a:p>
            <a:r>
              <a:rPr lang="ru-RU" dirty="0"/>
              <a:t>Важно: мы не задали переменную К внутри скрипта, мы передадим ее снаружи.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64B9C6-5E6A-4483-A61D-2FEF26907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9302" y="3962400"/>
            <a:ext cx="6272698" cy="267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00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3773C3-FA1A-4881-B296-42120CFF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Запуск и обработка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A7B350-9961-49D9-A35A-BC7F836CD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2505"/>
            <a:ext cx="10515600" cy="4351338"/>
          </a:xfrm>
        </p:spPr>
        <p:txBody>
          <a:bodyPr/>
          <a:lstStyle/>
          <a:p>
            <a:r>
              <a:rPr lang="ru-RU" dirty="0"/>
              <a:t>Кафедральный сервер</a:t>
            </a:r>
          </a:p>
          <a:p>
            <a:r>
              <a:rPr lang="en-US" dirty="0">
                <a:hlinkClick r:id="rId2"/>
              </a:rPr>
              <a:t>https://github.com/xtotdam/lammps-tools</a:t>
            </a:r>
            <a:endParaRPr lang="ru-RU" dirty="0"/>
          </a:p>
          <a:p>
            <a:endParaRPr lang="ru-RU" dirty="0"/>
          </a:p>
          <a:p>
            <a:pPr lvl="1"/>
            <a:r>
              <a:rPr lang="ru-RU" dirty="0" err="1">
                <a:solidFill>
                  <a:schemeClr val="bg1">
                    <a:lumMod val="65000"/>
                  </a:schemeClr>
                </a:solidFill>
              </a:rPr>
              <a:t>Просмотрщики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dirty="0"/>
              <a:t>archive_run.py ---</a:t>
            </a:r>
            <a:r>
              <a:rPr lang="ru-RU" dirty="0"/>
              <a:t> установлен на сервере</a:t>
            </a:r>
            <a:endParaRPr lang="en-US" dirty="0"/>
          </a:p>
          <a:p>
            <a:pPr lvl="1"/>
            <a:r>
              <a:rPr lang="en-US" dirty="0"/>
              <a:t>runs_analyze.py</a:t>
            </a:r>
            <a:r>
              <a:rPr lang="ru-RU" dirty="0"/>
              <a:t> --- нужен локально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EC1518-A353-40B8-A566-D500D1928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280" y="438009"/>
            <a:ext cx="5287113" cy="2019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7200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64679-6D88-47F9-AF14-64C274E5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Тестовый запуск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1871D4D-D0E1-449D-9660-8B6AC4B91BD2}"/>
              </a:ext>
            </a:extLst>
          </p:cNvPr>
          <p:cNvSpPr txBox="1">
            <a:spLocks/>
          </p:cNvSpPr>
          <p:nvPr/>
        </p:nvSpPr>
        <p:spPr>
          <a:xfrm>
            <a:off x="838200" y="2367279"/>
            <a:ext cx="10515600" cy="3809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22A1A9-D9EA-466F-9A78-445B3A74C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876" y="2458718"/>
            <a:ext cx="7475886" cy="3944622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56EE4BD6-93A9-435F-A818-7FD50259DF5A}"/>
              </a:ext>
            </a:extLst>
          </p:cNvPr>
          <p:cNvSpPr txBox="1">
            <a:spLocks/>
          </p:cNvSpPr>
          <p:nvPr/>
        </p:nvSpPr>
        <p:spPr>
          <a:xfrm>
            <a:off x="640080" y="1825625"/>
            <a:ext cx="114401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archive_run.py -m "K=100" -- 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mpirun</a:t>
            </a: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-np 8 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lmp</a:t>
            </a: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-partition 8x1 -var K 100 -in graphene-on-cu-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neb.lmp</a:t>
            </a:r>
            <a:endParaRPr lang="ru-RU" sz="14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095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42B80-20B0-42FE-9163-4D1AB289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Тестовый запуск </a:t>
            </a:r>
            <a:r>
              <a:rPr lang="en-US" dirty="0"/>
              <a:t>archive_run.py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BD699A-66DB-46B0-B708-89C589FDE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9999"/>
            <a:ext cx="10515600" cy="395287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8 реплик</a:t>
            </a:r>
            <a:r>
              <a:rPr lang="en-US" dirty="0"/>
              <a:t>, K=100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Скопирует все необходимые для запуска файлы во временную папку – важно при нескольких одновременных запусках</a:t>
            </a:r>
          </a:p>
          <a:p>
            <a:r>
              <a:rPr lang="ru-RU" dirty="0"/>
              <a:t>Запустит </a:t>
            </a:r>
            <a:r>
              <a:rPr lang="en-US" dirty="0"/>
              <a:t>LAMMPS</a:t>
            </a:r>
          </a:p>
          <a:p>
            <a:r>
              <a:rPr lang="ru-RU" dirty="0"/>
              <a:t>Если был </a:t>
            </a:r>
            <a:r>
              <a:rPr lang="en-US" dirty="0"/>
              <a:t>NEB, </a:t>
            </a:r>
            <a:r>
              <a:rPr lang="ru-RU" dirty="0"/>
              <a:t>обработает его</a:t>
            </a:r>
          </a:p>
          <a:p>
            <a:r>
              <a:rPr lang="ru-RU" dirty="0"/>
              <a:t>Заархивирует результат</a:t>
            </a:r>
          </a:p>
          <a:p>
            <a:r>
              <a:rPr lang="ru-RU" dirty="0"/>
              <a:t>Удалит временные файлы</a:t>
            </a:r>
            <a:endParaRPr lang="en-US" dirty="0"/>
          </a:p>
          <a:p>
            <a:endParaRPr lang="en-US" dirty="0"/>
          </a:p>
          <a:p>
            <a:r>
              <a:rPr lang="en-US" dirty="0"/>
              <a:t>ID </a:t>
            </a:r>
            <a:r>
              <a:rPr lang="ru-RU" dirty="0"/>
              <a:t>архива – в последней строке вывода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708C064-A445-4335-9458-9411CCDFB536}"/>
              </a:ext>
            </a:extLst>
          </p:cNvPr>
          <p:cNvSpPr txBox="1">
            <a:spLocks/>
          </p:cNvSpPr>
          <p:nvPr/>
        </p:nvSpPr>
        <p:spPr>
          <a:xfrm>
            <a:off x="640080" y="1825625"/>
            <a:ext cx="114401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archive_run.py -m "K=100" -- 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mpirun</a:t>
            </a: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-np 8 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lmp</a:t>
            </a:r>
            <a:r>
              <a:rPr lang="en-US" sz="14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-partition 8x1 -var K 100 -in graphene-on-cu-</a:t>
            </a:r>
            <a:r>
              <a:rPr lang="en-US" sz="1400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neb.lmp</a:t>
            </a:r>
            <a:endParaRPr lang="ru-RU" sz="14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03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D6231-6D01-49CF-BDBD-EAB4B8B1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Содержимое архива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B3F47-DEEB-4F9E-8535-A47340020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CuC-min.lammpsdata</a:t>
            </a:r>
            <a:endParaRPr lang="en-US" dirty="0"/>
          </a:p>
          <a:p>
            <a:r>
              <a:rPr lang="en-US" dirty="0" err="1"/>
              <a:t>dump.neb</a:t>
            </a:r>
            <a:r>
              <a:rPr lang="en-US" dirty="0"/>
              <a:t>.[1-N]</a:t>
            </a:r>
            <a:r>
              <a:rPr lang="ru-RU" dirty="0"/>
              <a:t> --- траектории группы </a:t>
            </a:r>
            <a:r>
              <a:rPr lang="en-US" dirty="0"/>
              <a:t>G_NEB </a:t>
            </a:r>
            <a:r>
              <a:rPr lang="ru-RU" dirty="0"/>
              <a:t>каждой реплики</a:t>
            </a:r>
            <a:endParaRPr lang="en-US" dirty="0"/>
          </a:p>
          <a:p>
            <a:r>
              <a:rPr lang="en-US" dirty="0" err="1"/>
              <a:t>final.coords</a:t>
            </a:r>
            <a:endParaRPr lang="en-US" dirty="0"/>
          </a:p>
          <a:p>
            <a:r>
              <a:rPr lang="en-US" dirty="0"/>
              <a:t>graphene-on-cu-</a:t>
            </a:r>
            <a:r>
              <a:rPr lang="en-US" dirty="0" err="1"/>
              <a:t>neb.lmp</a:t>
            </a:r>
            <a:endParaRPr lang="en-US" dirty="0"/>
          </a:p>
          <a:p>
            <a:r>
              <a:rPr lang="en-US" dirty="0" err="1"/>
              <a:t>log.lammps</a:t>
            </a:r>
            <a:r>
              <a:rPr lang="ru-RU" dirty="0"/>
              <a:t> --- основной вывод </a:t>
            </a:r>
            <a:r>
              <a:rPr lang="en-US" dirty="0"/>
              <a:t>NEB</a:t>
            </a:r>
          </a:p>
          <a:p>
            <a:r>
              <a:rPr lang="en-US" dirty="0" err="1"/>
              <a:t>log.lammps</a:t>
            </a:r>
            <a:r>
              <a:rPr lang="en-US" dirty="0"/>
              <a:t>.[0-(N-1)] ---</a:t>
            </a:r>
            <a:r>
              <a:rPr lang="ru-RU" dirty="0"/>
              <a:t> лог каждой реплики</a:t>
            </a:r>
            <a:endParaRPr lang="en-US" dirty="0"/>
          </a:p>
          <a:p>
            <a:r>
              <a:rPr lang="en-US" dirty="0" err="1"/>
              <a:t>metadata.json</a:t>
            </a:r>
            <a:r>
              <a:rPr lang="ru-RU" dirty="0"/>
              <a:t> --- метаданные</a:t>
            </a:r>
            <a:endParaRPr lang="en-US" dirty="0"/>
          </a:p>
          <a:p>
            <a:r>
              <a:rPr lang="en-US" dirty="0"/>
              <a:t>neb-</a:t>
            </a:r>
            <a:r>
              <a:rPr lang="en-US" dirty="0" err="1"/>
              <a:t>dump.combine.lammpsdata</a:t>
            </a:r>
            <a:r>
              <a:rPr lang="ru-RU" dirty="0"/>
              <a:t> --- собранный </a:t>
            </a:r>
            <a:r>
              <a:rPr lang="en-US" dirty="0"/>
              <a:t>MEP</a:t>
            </a:r>
          </a:p>
          <a:p>
            <a:r>
              <a:rPr lang="en-US" dirty="0"/>
              <a:t>neb-</a:t>
            </a:r>
            <a:r>
              <a:rPr lang="en-US" dirty="0" err="1"/>
              <a:t>dump.final.lammpsdata</a:t>
            </a:r>
            <a:r>
              <a:rPr lang="en-US" dirty="0"/>
              <a:t> --- MEP </a:t>
            </a:r>
            <a:r>
              <a:rPr lang="ru-RU" dirty="0"/>
              <a:t>по кадру на реплику</a:t>
            </a:r>
            <a:endParaRPr lang="en-US" dirty="0"/>
          </a:p>
          <a:p>
            <a:r>
              <a:rPr lang="en-US" dirty="0"/>
              <a:t>neb.[1-N].</a:t>
            </a:r>
            <a:r>
              <a:rPr lang="en-US" dirty="0" err="1"/>
              <a:t>lammpstrj</a:t>
            </a:r>
            <a:r>
              <a:rPr lang="ru-RU" dirty="0"/>
              <a:t> --- траектории реплики целиком</a:t>
            </a:r>
            <a:endParaRPr lang="en-US" dirty="0"/>
          </a:p>
          <a:p>
            <a:r>
              <a:rPr lang="en-US" dirty="0"/>
              <a:t>out.[1-N].</a:t>
            </a:r>
            <a:r>
              <a:rPr lang="en-US" dirty="0" err="1"/>
              <a:t>lammpsdata</a:t>
            </a:r>
            <a:r>
              <a:rPr lang="ru-RU" dirty="0"/>
              <a:t> --- слепок каждой реплики перед расчетом </a:t>
            </a:r>
            <a:r>
              <a:rPr lang="en-US" dirty="0"/>
              <a:t>NEB</a:t>
            </a:r>
          </a:p>
          <a:p>
            <a:r>
              <a:rPr lang="en-US" dirty="0"/>
              <a:t>screen.[0-(N-1)] ---</a:t>
            </a:r>
            <a:r>
              <a:rPr lang="ru-RU" dirty="0"/>
              <a:t> вывод на экран от каждой реплики</a:t>
            </a:r>
          </a:p>
        </p:txBody>
      </p:sp>
    </p:spTree>
    <p:extLst>
      <p:ext uri="{BB962C8B-B14F-4D97-AF65-F5344CB8AC3E}">
        <p14:creationId xmlns:p14="http://schemas.microsoft.com/office/powerpoint/2010/main" val="417771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49FD6-C1AF-417D-8EB5-0029A2B99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neb-</a:t>
            </a:r>
            <a:r>
              <a:rPr lang="en-US" dirty="0" err="1"/>
              <a:t>dump.combine.lammpsdata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CEDAF9-5FCB-4486-90F0-37EE41906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4573" y="1825625"/>
            <a:ext cx="5742854" cy="4351338"/>
          </a:xfrm>
        </p:spPr>
      </p:pic>
    </p:spTree>
    <p:extLst>
      <p:ext uri="{BB962C8B-B14F-4D97-AF65-F5344CB8AC3E}">
        <p14:creationId xmlns:p14="http://schemas.microsoft.com/office/powerpoint/2010/main" val="3781917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08939-56BC-4F91-B0CE-72D5AB77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Параллельный запуск нескольких задач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988B7-2D24-48A7-ABF7-087D1AED6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Высота барьера не должна зависеть от 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963660-A8FF-433E-8539-82F254E83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21" y="5197319"/>
            <a:ext cx="10774279" cy="11145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35902A-C6E0-419E-B0D5-7ACE39D6419D}"/>
              </a:ext>
            </a:extLst>
          </p:cNvPr>
          <p:cNvSpPr txBox="1"/>
          <p:nvPr/>
        </p:nvSpPr>
        <p:spPr>
          <a:xfrm>
            <a:off x="121920" y="2541976"/>
            <a:ext cx="11948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parallel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-j1 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tsp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archive_run.py -m "K={}" -- 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mpirun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np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8 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lmp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-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partition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8x1 -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var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K {} -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in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</a:t>
            </a:r>
            <a:r>
              <a:rPr lang="ru-R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graphene-on-cu-neb.lmp</a:t>
            </a:r>
            <a: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::: 1 10 1000 10000</a:t>
            </a:r>
          </a:p>
        </p:txBody>
      </p:sp>
    </p:spTree>
    <p:extLst>
      <p:ext uri="{BB962C8B-B14F-4D97-AF65-F5344CB8AC3E}">
        <p14:creationId xmlns:p14="http://schemas.microsoft.com/office/powerpoint/2010/main" val="2650411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34134-CD47-43A3-9E02-CB77EE20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Командная строка / терминал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27026-10A0-42A1-8246-9C7FC4FF6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Надо знать</a:t>
            </a:r>
            <a:endParaRPr lang="en-US" dirty="0"/>
          </a:p>
          <a:p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*** --help / man ***</a:t>
            </a:r>
            <a:endParaRPr lang="ru-RU" dirty="0"/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ls/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ll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ps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top/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htop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elio</a:t>
            </a:r>
            <a:endParaRPr lang="en-US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cp	   mv    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mkdir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rm</a:t>
            </a:r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cat    less    tail       du -hd1 | sort -h</a:t>
            </a:r>
          </a:p>
          <a:p>
            <a:pPr algn="just"/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gcc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/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gfortran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ldd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which </a:t>
            </a:r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grep</a:t>
            </a:r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quota -vs</a:t>
            </a:r>
          </a:p>
          <a:p>
            <a:pPr algn="just"/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tar</a:t>
            </a:r>
            <a:r>
              <a:rPr lang="en-US" baseline="30000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*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   7z</a:t>
            </a:r>
            <a:endParaRPr lang="ru-RU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4" name="Picture 2" descr="Photo by Meowed by 9GAG on August 16, 2023.">
            <a:extLst>
              <a:ext uri="{FF2B5EF4-FFF2-40B4-BE49-F238E27FC236}">
                <a16:creationId xmlns:a16="http://schemas.microsoft.com/office/drawing/2014/main" id="{2F29E25D-D29F-401E-BD3F-909F0D83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291" y="365125"/>
            <a:ext cx="1848101" cy="231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C9745E-2A93-481A-A305-5B3E0A213904}"/>
              </a:ext>
            </a:extLst>
          </p:cNvPr>
          <p:cNvSpPr/>
          <p:nvPr/>
        </p:nvSpPr>
        <p:spPr>
          <a:xfrm>
            <a:off x="9993833" y="481399"/>
            <a:ext cx="410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  <a:endParaRPr lang="ru-RU" sz="5400" b="1" dirty="0">
              <a:ln w="6600">
                <a:solidFill>
                  <a:srgbClr val="0070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3746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19E47-A15C-48B1-A980-86434EB8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Утилиты командной строки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FFF5B8-DC88-47E4-A349-E320EBF66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     </a:t>
            </a:r>
            <a:br>
              <a:rPr lang="en-US" dirty="0"/>
            </a:br>
            <a:r>
              <a:rPr lang="ru-RU" dirty="0"/>
              <a:t>Запуск нескольких задач параллельно + подстановка параметров</a:t>
            </a:r>
            <a:r>
              <a:rPr lang="en-US" dirty="0"/>
              <a:t>                                  </a:t>
            </a:r>
          </a:p>
          <a:p>
            <a:r>
              <a:rPr lang="en-US" dirty="0"/>
              <a:t>tsp (task-spooler)               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tsp –h / man tsp</a:t>
            </a:r>
            <a:br>
              <a:rPr lang="ru-R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ru-RU" dirty="0">
                <a:ea typeface="Fira Code" panose="020B0809050000020004" pitchFamily="49" charset="0"/>
                <a:cs typeface="Fira Code" panose="020B0809050000020004" pitchFamily="49" charset="0"/>
              </a:rPr>
              <a:t>Менеджер очереди</a:t>
            </a:r>
            <a:endParaRPr lang="en-US" dirty="0"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r>
              <a:rPr lang="en-US" dirty="0" err="1"/>
              <a:t>mpirun</a:t>
            </a:r>
            <a:br>
              <a:rPr lang="ru-RU" dirty="0"/>
            </a:br>
            <a:r>
              <a:rPr lang="ru-RU" dirty="0"/>
              <a:t>Запуск на нескольких процессорах</a:t>
            </a:r>
            <a:endParaRPr lang="en-US" dirty="0"/>
          </a:p>
          <a:p>
            <a:r>
              <a:rPr lang="en-US" dirty="0" err="1"/>
              <a:t>lmp</a:t>
            </a:r>
            <a:r>
              <a:rPr lang="en-US" dirty="0"/>
              <a:t>            </a:t>
            </a:r>
            <a:r>
              <a:rPr lang="en-US" sz="1800" dirty="0">
                <a:hlinkClick r:id="rId2"/>
              </a:rPr>
              <a:t>http://genphys.phys.msu.ru/rus/sci/nanogroup/lammps-docs-22jul2025/Run_options.html</a:t>
            </a:r>
            <a:r>
              <a:rPr lang="en-US" sz="1800" dirty="0"/>
              <a:t> 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069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4AC26-DCC0-4197-BDD9-8FD2F973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</a:t>
            </a:r>
            <a:r>
              <a:rPr lang="en-US" dirty="0"/>
              <a:t>runs_analyze.py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870521-0E0D-43B3-BD9E-22B2DCABE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runs_analyze.py </a:t>
            </a:r>
            <a:r>
              <a:rPr lang="ru-RU" dirty="0"/>
              <a:t>должен лежать рядом с блокнотом</a:t>
            </a:r>
            <a:endParaRPr lang="en-US" dirty="0"/>
          </a:p>
          <a:p>
            <a:r>
              <a:rPr lang="ru-RU" dirty="0"/>
              <a:t>Все архивы отправляются в папку </a:t>
            </a:r>
            <a:r>
              <a:rPr lang="en-US" dirty="0"/>
              <a:t>runs/</a:t>
            </a:r>
            <a:r>
              <a:rPr lang="ru-RU" dirty="0"/>
              <a:t> рядом с блокнотом</a:t>
            </a:r>
            <a:endParaRPr lang="en-US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D727D8-7752-4678-86A2-6993CA80C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43" y="2876987"/>
            <a:ext cx="6373114" cy="3696216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CE7BC46-27F8-40A7-9355-9D93761D2D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480775"/>
              </p:ext>
            </p:extLst>
          </p:nvPr>
        </p:nvGraphicFramePr>
        <p:xfrm>
          <a:off x="8830600" y="634206"/>
          <a:ext cx="2427315" cy="1056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Объект упаковщика для оболочки" showAsIcon="1" r:id="rId4" imgW="1188766" imgH="518169" progId="Package">
                  <p:embed/>
                </p:oleObj>
              </mc:Choice>
              <mc:Fallback>
                <p:oleObj name="Объект упаковщика для оболочки" showAsIcon="1" r:id="rId4" imgW="1188766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30600" y="634206"/>
                        <a:ext cx="2427315" cy="1056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17128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234EA2-9647-4523-B205-C43E26198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BE1DCF-A3B2-4DBB-B4E8-5942A5F9D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96F93E-63E1-4FFF-A195-41096EECB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7" y="0"/>
            <a:ext cx="1128280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46899A-7877-4273-886A-ADF7CE95B9C0}"/>
              </a:ext>
            </a:extLst>
          </p:cNvPr>
          <p:cNvSpPr txBox="1"/>
          <p:nvPr/>
        </p:nvSpPr>
        <p:spPr>
          <a:xfrm>
            <a:off x="8087360" y="1690688"/>
            <a:ext cx="3699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ID --- </a:t>
            </a:r>
            <a:r>
              <a:rPr lang="ru-RU" dirty="0"/>
              <a:t>по нему удобно искать</a:t>
            </a:r>
            <a:endParaRPr lang="en-US" dirty="0"/>
          </a:p>
          <a:p>
            <a:r>
              <a:rPr lang="en-US" dirty="0"/>
              <a:t>Row -1 </a:t>
            </a:r>
            <a:r>
              <a:rPr lang="ru-RU" dirty="0"/>
              <a:t>= последний временной шаг</a:t>
            </a:r>
          </a:p>
          <a:p>
            <a:r>
              <a:rPr lang="en-US" dirty="0"/>
              <a:t>K --- </a:t>
            </a:r>
            <a:r>
              <a:rPr lang="ru-RU" dirty="0"/>
              <a:t>заданная жесткость пружин</a:t>
            </a:r>
          </a:p>
          <a:p>
            <a:r>
              <a:rPr lang="en-US" dirty="0"/>
              <a:t>[</a:t>
            </a:r>
            <a:r>
              <a:rPr lang="ru-RU" dirty="0"/>
              <a:t>высота барьера слева / справа</a:t>
            </a:r>
            <a:r>
              <a:rPr lang="en-US" dirty="0"/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4619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D39F8-89E0-4048-94EF-284334CDD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Ручное задание координат реплик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86628B-C807-47E9-ACFB-4BD354E16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037" y="3107360"/>
            <a:ext cx="8531926" cy="64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229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AB91F-5E97-4939-A108-2AAB463B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DD4AEA-66AC-4676-AEC7-30FFE7D2D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Учебная практика для 3 курса: Python и компания</a:t>
            </a:r>
            <a:br>
              <a:rPr lang="ru-RU" dirty="0"/>
            </a:br>
            <a:r>
              <a:rPr lang="en-US" dirty="0">
                <a:hlinkClick r:id="rId3"/>
              </a:rPr>
              <a:t>http://genphys.phys.msu.ru/rus/sci/nanogroup/lectures.html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en-US" dirty="0">
                <a:hlinkClick r:id="rId4"/>
              </a:rPr>
              <a:t>http://genphys.phys.msu.ru/rus/sci/nanogroup/sci.html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7C0E99C-5070-4747-BDC4-8FE8793710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237498"/>
              </p:ext>
            </p:extLst>
          </p:nvPr>
        </p:nvGraphicFramePr>
        <p:xfrm>
          <a:off x="1229360" y="5563288"/>
          <a:ext cx="10306050" cy="74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Объект упаковщика для оболочки" showAsIcon="1" r:id="rId5" imgW="7124773" imgH="518169" progId="Package">
                  <p:embed/>
                </p:oleObj>
              </mc:Choice>
              <mc:Fallback>
                <p:oleObj name="Объект упаковщика для оболочки" showAsIcon="1" r:id="rId5" imgW="7124773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9360" y="5563288"/>
                        <a:ext cx="10306050" cy="74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D25F9F9-D261-4919-809B-53D9AC3DA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367864"/>
              </p:ext>
            </p:extLst>
          </p:nvPr>
        </p:nvGraphicFramePr>
        <p:xfrm>
          <a:off x="2910840" y="4406421"/>
          <a:ext cx="6943090" cy="802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Объект упаковщика для оболочки" showAsIcon="1" r:id="rId7" imgW="4480545" imgH="518169" progId="Package">
                  <p:embed/>
                </p:oleObj>
              </mc:Choice>
              <mc:Fallback>
                <p:oleObj name="Объект упаковщика для оболочки" showAsIcon="1" r:id="rId7" imgW="4480545" imgH="51816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0840" y="4406421"/>
                        <a:ext cx="6943090" cy="802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99156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984</Words>
  <Application>Microsoft Office PowerPoint</Application>
  <PresentationFormat>Широкоэкранный</PresentationFormat>
  <Paragraphs>151</Paragraphs>
  <Slides>44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Cambria Math</vt:lpstr>
      <vt:lpstr>Fira Code</vt:lpstr>
      <vt:lpstr>Тема Office</vt:lpstr>
      <vt:lpstr>Объект упаковщика для оболочки</vt:lpstr>
      <vt:lpstr>LAMMPS</vt:lpstr>
      <vt:lpstr>План</vt:lpstr>
      <vt:lpstr>Софт</vt:lpstr>
      <vt:lpstr>Не используйте обычный блокнот!</vt:lpstr>
      <vt:lpstr>Презентация PowerPoint</vt:lpstr>
      <vt:lpstr>Пример – круглый лист графена на меди</vt:lpstr>
      <vt:lpstr>Общие параметры</vt:lpstr>
      <vt:lpstr>Единицы</vt:lpstr>
      <vt:lpstr>Задаем подложку</vt:lpstr>
      <vt:lpstr>Соглашения для имен</vt:lpstr>
      <vt:lpstr>Размеры ящика – ошибки округления</vt:lpstr>
      <vt:lpstr>Проверка периодических ГУ</vt:lpstr>
      <vt:lpstr>Презентация PowerPoint</vt:lpstr>
      <vt:lpstr>Презентация PowerPoint</vt:lpstr>
      <vt:lpstr>Задаем лист графена</vt:lpstr>
      <vt:lpstr>Поворачиваем графен на 15 градусов</vt:lpstr>
      <vt:lpstr>Замораживаем нижние слои</vt:lpstr>
      <vt:lpstr>Быстрая проверка на входимость в регион</vt:lpstr>
      <vt:lpstr>Межатомные потенциалы </vt:lpstr>
      <vt:lpstr>NVT ансамбль, вывод траекторий, запуск</vt:lpstr>
      <vt:lpstr>LAMMPS GUI</vt:lpstr>
      <vt:lpstr>OVITO</vt:lpstr>
      <vt:lpstr>Ищем оптимальную высоту графена </vt:lpstr>
      <vt:lpstr>Ищем оптимальную высоту графена </vt:lpstr>
      <vt:lpstr>NEB</vt:lpstr>
      <vt:lpstr>NEB</vt:lpstr>
      <vt:lpstr>Презентация PowerPoint</vt:lpstr>
      <vt:lpstr>Конечные позиции – на глазок</vt:lpstr>
      <vt:lpstr>Презентация PowerPoint</vt:lpstr>
      <vt:lpstr>Задаем группы атомов</vt:lpstr>
      <vt:lpstr>Проверяем себя</vt:lpstr>
      <vt:lpstr>NEB + подготовка правильного вывода</vt:lpstr>
      <vt:lpstr>Запуск и обработка</vt:lpstr>
      <vt:lpstr>Тестовый запуск</vt:lpstr>
      <vt:lpstr>Тестовый запуск archive_run.py </vt:lpstr>
      <vt:lpstr>Содержимое архива</vt:lpstr>
      <vt:lpstr>neb-dump.combine.lammpsdata</vt:lpstr>
      <vt:lpstr>Параллельный запуск нескольких задач</vt:lpstr>
      <vt:lpstr>Командная строка / терминал</vt:lpstr>
      <vt:lpstr>Утилиты командной строки</vt:lpstr>
      <vt:lpstr>Обработка runs_analyze.py</vt:lpstr>
      <vt:lpstr>Презентация PowerPoint</vt:lpstr>
      <vt:lpstr>Ручное задание координат реплик</vt:lpstr>
      <vt:lpstr>Еще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LAMMPS</dc:title>
  <dc:creator>Professional</dc:creator>
  <cp:lastModifiedBy>Xtotdam</cp:lastModifiedBy>
  <cp:revision>86</cp:revision>
  <dcterms:created xsi:type="dcterms:W3CDTF">2026-09-25T10:19:17Z</dcterms:created>
  <dcterms:modified xsi:type="dcterms:W3CDTF">2026-10-02T09:49:11Z</dcterms:modified>
</cp:coreProperties>
</file>